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3" r:id="rId5"/>
    <p:sldId id="262"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AEB92CD-B55F-4E8D-B532-3FE695E1E01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181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70820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29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172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3582609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7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284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7195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889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96028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00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714AAA-0C66-4250-A724-B75460C7E5D3}"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93276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714AAA-0C66-4250-A724-B75460C7E5D3}" type="datetimeFigureOut">
              <a:rPr lang="en-IN" smtClean="0"/>
              <a:t>01-05-2024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EB92CD-B55F-4E8D-B532-3FE695E1E01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77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714AAA-0C66-4250-A724-B75460C7E5D3}" type="datetimeFigureOut">
              <a:rPr lang="en-IN" smtClean="0"/>
              <a:t>01-05-2024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13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714AAA-0C66-4250-A724-B75460C7E5D3}" type="datetimeFigureOut">
              <a:rPr lang="en-IN" smtClean="0"/>
              <a:t>01-05-2024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87191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2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1100385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714AAA-0C66-4250-A724-B75460C7E5D3}" type="datetimeFigureOut">
              <a:rPr lang="en-IN" smtClean="0"/>
              <a:t>01-05-2024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EB92CD-B55F-4E8D-B532-3FE695E1E01C}" type="slidenum">
              <a:rPr lang="en-IN" smtClean="0"/>
              <a:t>‹#›</a:t>
            </a:fld>
            <a:endParaRPr lang="en-IN"/>
          </a:p>
        </p:txBody>
      </p:sp>
    </p:spTree>
    <p:extLst>
      <p:ext uri="{BB962C8B-B14F-4D97-AF65-F5344CB8AC3E}">
        <p14:creationId xmlns:p14="http://schemas.microsoft.com/office/powerpoint/2010/main" val="29736908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06D151-B09C-F373-AB99-66DF2407FA64}"/>
              </a:ext>
            </a:extLst>
          </p:cNvPr>
          <p:cNvPicPr>
            <a:picLocks noChangeAspect="1"/>
          </p:cNvPicPr>
          <p:nvPr/>
        </p:nvPicPr>
        <p:blipFill>
          <a:blip r:embed="rId2"/>
          <a:stretch>
            <a:fillRect/>
          </a:stretch>
        </p:blipFill>
        <p:spPr>
          <a:xfrm>
            <a:off x="953116" y="917538"/>
            <a:ext cx="2280102" cy="768163"/>
          </a:xfrm>
          <a:prstGeom prst="rect">
            <a:avLst/>
          </a:prstGeom>
        </p:spPr>
      </p:pic>
      <p:pic>
        <p:nvPicPr>
          <p:cNvPr id="5" name="Picture 4">
            <a:extLst>
              <a:ext uri="{FF2B5EF4-FFF2-40B4-BE49-F238E27FC236}">
                <a16:creationId xmlns:a16="http://schemas.microsoft.com/office/drawing/2014/main" id="{2FBF26AC-ABF5-E62F-5944-269C8A68151A}"/>
              </a:ext>
            </a:extLst>
          </p:cNvPr>
          <p:cNvPicPr>
            <a:picLocks noChangeAspect="1"/>
          </p:cNvPicPr>
          <p:nvPr/>
        </p:nvPicPr>
        <p:blipFill>
          <a:blip r:embed="rId3"/>
          <a:stretch>
            <a:fillRect/>
          </a:stretch>
        </p:blipFill>
        <p:spPr>
          <a:xfrm>
            <a:off x="5602181" y="832184"/>
            <a:ext cx="987638" cy="938865"/>
          </a:xfrm>
          <a:prstGeom prst="rect">
            <a:avLst/>
          </a:prstGeom>
        </p:spPr>
      </p:pic>
      <p:pic>
        <p:nvPicPr>
          <p:cNvPr id="6" name="Picture 5">
            <a:extLst>
              <a:ext uri="{FF2B5EF4-FFF2-40B4-BE49-F238E27FC236}">
                <a16:creationId xmlns:a16="http://schemas.microsoft.com/office/drawing/2014/main" id="{EC13222F-CEEC-21A3-5437-5D4C3DF5D58D}"/>
              </a:ext>
            </a:extLst>
          </p:cNvPr>
          <p:cNvPicPr>
            <a:picLocks noChangeAspect="1"/>
          </p:cNvPicPr>
          <p:nvPr/>
        </p:nvPicPr>
        <p:blipFill>
          <a:blip r:embed="rId4"/>
          <a:stretch>
            <a:fillRect/>
          </a:stretch>
        </p:blipFill>
        <p:spPr>
          <a:xfrm>
            <a:off x="10360984" y="917536"/>
            <a:ext cx="877900" cy="768163"/>
          </a:xfrm>
          <a:prstGeom prst="rect">
            <a:avLst/>
          </a:prstGeom>
        </p:spPr>
      </p:pic>
      <p:sp>
        <p:nvSpPr>
          <p:cNvPr id="8" name="TextBox 7">
            <a:extLst>
              <a:ext uri="{FF2B5EF4-FFF2-40B4-BE49-F238E27FC236}">
                <a16:creationId xmlns:a16="http://schemas.microsoft.com/office/drawing/2014/main" id="{38F8B7F4-ADDE-7E17-9DF0-46873FF70D4E}"/>
              </a:ext>
            </a:extLst>
          </p:cNvPr>
          <p:cNvSpPr txBox="1"/>
          <p:nvPr/>
        </p:nvSpPr>
        <p:spPr>
          <a:xfrm>
            <a:off x="953116" y="2584779"/>
            <a:ext cx="10070063"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   PRE CRASH BRAKING SYSTEM</a:t>
            </a:r>
          </a:p>
        </p:txBody>
      </p:sp>
      <p:pic>
        <p:nvPicPr>
          <p:cNvPr id="11" name="Picture 10">
            <a:extLst>
              <a:ext uri="{FF2B5EF4-FFF2-40B4-BE49-F238E27FC236}">
                <a16:creationId xmlns:a16="http://schemas.microsoft.com/office/drawing/2014/main" id="{1A7840E9-B897-9B71-54C0-440E9974C58D}"/>
              </a:ext>
            </a:extLst>
          </p:cNvPr>
          <p:cNvPicPr>
            <a:picLocks noChangeAspect="1"/>
          </p:cNvPicPr>
          <p:nvPr/>
        </p:nvPicPr>
        <p:blipFill>
          <a:blip r:embed="rId5"/>
          <a:stretch>
            <a:fillRect/>
          </a:stretch>
        </p:blipFill>
        <p:spPr>
          <a:xfrm>
            <a:off x="2248603" y="3688447"/>
            <a:ext cx="2491993" cy="1844606"/>
          </a:xfrm>
          <a:prstGeom prst="rect">
            <a:avLst/>
          </a:prstGeom>
        </p:spPr>
      </p:pic>
      <p:pic>
        <p:nvPicPr>
          <p:cNvPr id="13" name="Picture 12">
            <a:extLst>
              <a:ext uri="{FF2B5EF4-FFF2-40B4-BE49-F238E27FC236}">
                <a16:creationId xmlns:a16="http://schemas.microsoft.com/office/drawing/2014/main" id="{655B8017-4E78-F0CB-BB06-0BEF5FFDF688}"/>
              </a:ext>
            </a:extLst>
          </p:cNvPr>
          <p:cNvPicPr>
            <a:picLocks noChangeAspect="1"/>
          </p:cNvPicPr>
          <p:nvPr/>
        </p:nvPicPr>
        <p:blipFill>
          <a:blip r:embed="rId6"/>
          <a:stretch>
            <a:fillRect/>
          </a:stretch>
        </p:blipFill>
        <p:spPr>
          <a:xfrm>
            <a:off x="7451405" y="3983284"/>
            <a:ext cx="2309060" cy="1181202"/>
          </a:xfrm>
          <a:prstGeom prst="rect">
            <a:avLst/>
          </a:prstGeom>
        </p:spPr>
      </p:pic>
    </p:spTree>
    <p:extLst>
      <p:ext uri="{BB962C8B-B14F-4D97-AF65-F5344CB8AC3E}">
        <p14:creationId xmlns:p14="http://schemas.microsoft.com/office/powerpoint/2010/main" val="400241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0ACA8-28FC-0C50-A344-BAB4F911D613}"/>
              </a:ext>
            </a:extLst>
          </p:cNvPr>
          <p:cNvSpPr txBox="1"/>
          <p:nvPr/>
        </p:nvSpPr>
        <p:spPr>
          <a:xfrm>
            <a:off x="1617306" y="2509935"/>
            <a:ext cx="4217437"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AEB system performance is aﬀected by both the intrinsic and extrinsic factors of the equipped vehicle while driving. Intrinsic factors cover on-board sensing, decision-making as well as actuation, while extrinsic factors deal with other than the vehicle itself. study further divides these factors into three categories according to the level of inﬂuence: vehicle, driver, and environment factors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F877F3-6D27-EDF0-8847-401340095893}"/>
              </a:ext>
            </a:extLst>
          </p:cNvPr>
          <p:cNvSpPr txBox="1"/>
          <p:nvPr/>
        </p:nvSpPr>
        <p:spPr>
          <a:xfrm>
            <a:off x="4198775" y="1222311"/>
            <a:ext cx="4217437" cy="584775"/>
          </a:xfrm>
          <a:prstGeom prst="rect">
            <a:avLst/>
          </a:prstGeom>
          <a:noFill/>
        </p:spPr>
        <p:txBody>
          <a:bodyPr wrap="square" rtlCol="0">
            <a:spAutoFit/>
          </a:bodyPr>
          <a:lstStyle/>
          <a:p>
            <a:r>
              <a:rPr lang="en-US" sz="3200" dirty="0">
                <a:latin typeface="Comic Sans MS" panose="030F0702030302020204" pitchFamily="66" charset="0"/>
                <a:cs typeface="Times New Roman" panose="02020603050405020304" pitchFamily="18" charset="0"/>
              </a:rPr>
              <a:t>INTRODUCTION</a:t>
            </a:r>
            <a:endParaRPr lang="en-IN" sz="3200" dirty="0">
              <a:latin typeface="Comic Sans MS" panose="030F0702030302020204" pitchFamily="66" charset="0"/>
              <a:cs typeface="Times New Roman" panose="02020603050405020304" pitchFamily="18" charset="0"/>
            </a:endParaRPr>
          </a:p>
        </p:txBody>
      </p:sp>
      <p:pic>
        <p:nvPicPr>
          <p:cNvPr id="5" name="Picture 4">
            <a:extLst>
              <a:ext uri="{FF2B5EF4-FFF2-40B4-BE49-F238E27FC236}">
                <a16:creationId xmlns:a16="http://schemas.microsoft.com/office/drawing/2014/main" id="{306F4461-334A-5D51-13FF-D9AF2181E6F7}"/>
              </a:ext>
            </a:extLst>
          </p:cNvPr>
          <p:cNvPicPr>
            <a:picLocks noChangeAspect="1"/>
          </p:cNvPicPr>
          <p:nvPr/>
        </p:nvPicPr>
        <p:blipFill>
          <a:blip r:embed="rId2"/>
          <a:stretch>
            <a:fillRect/>
          </a:stretch>
        </p:blipFill>
        <p:spPr>
          <a:xfrm>
            <a:off x="7386831" y="2916982"/>
            <a:ext cx="2886075" cy="1714500"/>
          </a:xfrm>
          <a:prstGeom prst="rect">
            <a:avLst/>
          </a:prstGeom>
        </p:spPr>
      </p:pic>
    </p:spTree>
    <p:extLst>
      <p:ext uri="{BB962C8B-B14F-4D97-AF65-F5344CB8AC3E}">
        <p14:creationId xmlns:p14="http://schemas.microsoft.com/office/powerpoint/2010/main" val="28718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F4C54-6170-9F16-028C-BB10ED018109}"/>
              </a:ext>
            </a:extLst>
          </p:cNvPr>
          <p:cNvSpPr txBox="1"/>
          <p:nvPr/>
        </p:nvSpPr>
        <p:spPr>
          <a:xfrm>
            <a:off x="1651518" y="2453951"/>
            <a:ext cx="4310743" cy="203132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“autonomous” of the AEB system primarily means that the driver’s intervention is not re-quired. However, each driver’s driving style varies owing to his or her characteristics, such as driver’s age, gender, experience, responsiveness, and psychological endurance.</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E1BA509-73FC-4F98-A952-8D6E1C1065E8}"/>
              </a:ext>
            </a:extLst>
          </p:cNvPr>
          <p:cNvSpPr txBox="1"/>
          <p:nvPr/>
        </p:nvSpPr>
        <p:spPr>
          <a:xfrm>
            <a:off x="3806889" y="1287624"/>
            <a:ext cx="5467739" cy="584775"/>
          </a:xfrm>
          <a:prstGeom prst="rect">
            <a:avLst/>
          </a:prstGeom>
          <a:noFill/>
        </p:spPr>
        <p:txBody>
          <a:bodyPr wrap="square" rtlCol="0">
            <a:spAutoFit/>
          </a:bodyPr>
          <a:lstStyle/>
          <a:p>
            <a:r>
              <a:rPr lang="en-US" sz="3200" dirty="0">
                <a:latin typeface="Comic Sans MS" panose="030F0702030302020204" pitchFamily="66" charset="0"/>
              </a:rPr>
              <a:t>LITERATURE SURVEY</a:t>
            </a:r>
            <a:endParaRPr lang="en-IN" sz="3200" dirty="0">
              <a:latin typeface="Comic Sans MS" panose="030F0702030302020204" pitchFamily="66" charset="0"/>
            </a:endParaRPr>
          </a:p>
        </p:txBody>
      </p:sp>
      <p:pic>
        <p:nvPicPr>
          <p:cNvPr id="4" name="Picture 3">
            <a:extLst>
              <a:ext uri="{FF2B5EF4-FFF2-40B4-BE49-F238E27FC236}">
                <a16:creationId xmlns:a16="http://schemas.microsoft.com/office/drawing/2014/main" id="{C7A81902-4392-60C9-80A7-29F8B42DF5D2}"/>
              </a:ext>
            </a:extLst>
          </p:cNvPr>
          <p:cNvPicPr>
            <a:picLocks noChangeAspect="1"/>
          </p:cNvPicPr>
          <p:nvPr/>
        </p:nvPicPr>
        <p:blipFill>
          <a:blip r:embed="rId2"/>
          <a:stretch>
            <a:fillRect/>
          </a:stretch>
        </p:blipFill>
        <p:spPr>
          <a:xfrm>
            <a:off x="7598228" y="2561809"/>
            <a:ext cx="2708119" cy="2369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001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5F116-DE19-B8A2-E20A-C6797FABA3D9}"/>
              </a:ext>
            </a:extLst>
          </p:cNvPr>
          <p:cNvSpPr txBox="1"/>
          <p:nvPr/>
        </p:nvSpPr>
        <p:spPr>
          <a:xfrm>
            <a:off x="4516017" y="1045028"/>
            <a:ext cx="3554963" cy="584775"/>
          </a:xfrm>
          <a:prstGeom prst="rect">
            <a:avLst/>
          </a:prstGeom>
          <a:noFill/>
        </p:spPr>
        <p:txBody>
          <a:bodyPr wrap="square" rtlCol="0">
            <a:spAutoFit/>
          </a:bodyPr>
          <a:lstStyle/>
          <a:p>
            <a:r>
              <a:rPr lang="en-US" sz="3200" dirty="0">
                <a:latin typeface="Comic Sans MS" panose="030F0702030302020204" pitchFamily="66" charset="0"/>
              </a:rPr>
              <a:t>FLOW CHART</a:t>
            </a:r>
            <a:endParaRPr lang="en-IN" sz="3200" dirty="0">
              <a:latin typeface="Comic Sans MS" panose="030F0702030302020204" pitchFamily="66" charset="0"/>
            </a:endParaRPr>
          </a:p>
        </p:txBody>
      </p:sp>
      <p:pic>
        <p:nvPicPr>
          <p:cNvPr id="5" name="Picture 4">
            <a:extLst>
              <a:ext uri="{FF2B5EF4-FFF2-40B4-BE49-F238E27FC236}">
                <a16:creationId xmlns:a16="http://schemas.microsoft.com/office/drawing/2014/main" id="{67CFF4D0-9E26-A963-A9B6-57F30374EFCF}"/>
              </a:ext>
            </a:extLst>
          </p:cNvPr>
          <p:cNvPicPr>
            <a:picLocks noChangeAspect="1"/>
          </p:cNvPicPr>
          <p:nvPr/>
        </p:nvPicPr>
        <p:blipFill>
          <a:blip r:embed="rId2"/>
          <a:stretch>
            <a:fillRect/>
          </a:stretch>
        </p:blipFill>
        <p:spPr>
          <a:xfrm>
            <a:off x="3390665" y="1938285"/>
            <a:ext cx="5410669" cy="3429297"/>
          </a:xfrm>
          <a:prstGeom prst="rect">
            <a:avLst/>
          </a:prstGeom>
        </p:spPr>
      </p:pic>
    </p:spTree>
    <p:extLst>
      <p:ext uri="{BB962C8B-B14F-4D97-AF65-F5344CB8AC3E}">
        <p14:creationId xmlns:p14="http://schemas.microsoft.com/office/powerpoint/2010/main" val="86485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821763-399B-C070-C93D-7996E4A91803}"/>
              </a:ext>
            </a:extLst>
          </p:cNvPr>
          <p:cNvSpPr txBox="1"/>
          <p:nvPr/>
        </p:nvSpPr>
        <p:spPr>
          <a:xfrm>
            <a:off x="1604865" y="1436914"/>
            <a:ext cx="223935" cy="369332"/>
          </a:xfrm>
          <a:prstGeom prst="rect">
            <a:avLst/>
          </a:prstGeom>
          <a:solidFill>
            <a:schemeClr val="bg1"/>
          </a:solidFill>
        </p:spPr>
        <p:txBody>
          <a:bodyPr wrap="square" rtlCol="0">
            <a:spAutoFit/>
          </a:bodyPr>
          <a:lstStyle/>
          <a:p>
            <a:endParaRPr lang="en-IN" dirty="0"/>
          </a:p>
        </p:txBody>
      </p:sp>
      <p:sp>
        <p:nvSpPr>
          <p:cNvPr id="4" name="TextBox 3">
            <a:extLst>
              <a:ext uri="{FF2B5EF4-FFF2-40B4-BE49-F238E27FC236}">
                <a16:creationId xmlns:a16="http://schemas.microsoft.com/office/drawing/2014/main" id="{E55A084E-87D5-BC1F-F069-3873B6D0D3DD}"/>
              </a:ext>
            </a:extLst>
          </p:cNvPr>
          <p:cNvSpPr txBox="1"/>
          <p:nvPr/>
        </p:nvSpPr>
        <p:spPr>
          <a:xfrm>
            <a:off x="4898571" y="5103845"/>
            <a:ext cx="2631233" cy="429208"/>
          </a:xfrm>
          <a:prstGeom prst="rect">
            <a:avLst/>
          </a:prstGeom>
          <a:solidFill>
            <a:schemeClr val="bg1"/>
          </a:solidFill>
        </p:spPr>
        <p:txBody>
          <a:bodyPr wrap="square" rtlCol="0">
            <a:spAutoFit/>
          </a:bodyPr>
          <a:lstStyle/>
          <a:p>
            <a:endParaRPr lang="en-IN" dirty="0"/>
          </a:p>
        </p:txBody>
      </p:sp>
      <p:pic>
        <p:nvPicPr>
          <p:cNvPr id="6" name="Picture 5">
            <a:extLst>
              <a:ext uri="{FF2B5EF4-FFF2-40B4-BE49-F238E27FC236}">
                <a16:creationId xmlns:a16="http://schemas.microsoft.com/office/drawing/2014/main" id="{6D7DD1C7-163F-4DD9-DEE3-DC2FDA35969D}"/>
              </a:ext>
            </a:extLst>
          </p:cNvPr>
          <p:cNvPicPr>
            <a:picLocks noChangeAspect="1"/>
          </p:cNvPicPr>
          <p:nvPr/>
        </p:nvPicPr>
        <p:blipFill>
          <a:blip r:embed="rId2"/>
          <a:stretch>
            <a:fillRect/>
          </a:stretch>
        </p:blipFill>
        <p:spPr>
          <a:xfrm>
            <a:off x="3569751" y="2141108"/>
            <a:ext cx="5052498" cy="2575783"/>
          </a:xfrm>
          <a:prstGeom prst="rect">
            <a:avLst/>
          </a:prstGeom>
        </p:spPr>
      </p:pic>
    </p:spTree>
    <p:extLst>
      <p:ext uri="{BB962C8B-B14F-4D97-AF65-F5344CB8AC3E}">
        <p14:creationId xmlns:p14="http://schemas.microsoft.com/office/powerpoint/2010/main" val="75486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81F03-BB1A-187F-F6C0-7ACF5B549610}"/>
              </a:ext>
            </a:extLst>
          </p:cNvPr>
          <p:cNvSpPr txBox="1"/>
          <p:nvPr/>
        </p:nvSpPr>
        <p:spPr>
          <a:xfrm>
            <a:off x="1548882" y="2220685"/>
            <a:ext cx="4963885" cy="369331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results show that under the same conditions, the braking distance obtained by the </a:t>
            </a:r>
            <a:r>
              <a:rPr lang="en-US" dirty="0" err="1">
                <a:latin typeface="Times New Roman" panose="02020603050405020304" pitchFamily="18" charset="0"/>
                <a:cs typeface="Times New Roman" panose="02020603050405020304" pitchFamily="18" charset="0"/>
              </a:rPr>
              <a:t>Seungwuk</a:t>
            </a:r>
            <a:r>
              <a:rPr lang="en-US" dirty="0">
                <a:latin typeface="Times New Roman" panose="02020603050405020304" pitchFamily="18" charset="0"/>
                <a:cs typeface="Times New Roman" panose="02020603050405020304" pitchFamily="18" charset="0"/>
              </a:rPr>
              <a:t> Moon algorithm was the most reasonable and the eﬀect was optimum. Berkeley algorithm, braking distance distribution was reasonable and simple when considering fewer factors. The Mazda algorithm was too conservative because its calculated breaking distance is clearly large, which leads to a high alarm rate and reduces user’s trust. The Honda algorithm was relatively too radical because its calculated braking distance is clearly small, and the system intervention time was delayed.</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D85B46A-34B6-52BE-5A70-95AF45AE75C1}"/>
              </a:ext>
            </a:extLst>
          </p:cNvPr>
          <p:cNvSpPr txBox="1"/>
          <p:nvPr/>
        </p:nvSpPr>
        <p:spPr>
          <a:xfrm>
            <a:off x="2401076" y="1195921"/>
            <a:ext cx="7871927" cy="584775"/>
          </a:xfrm>
          <a:prstGeom prst="rect">
            <a:avLst/>
          </a:prstGeom>
          <a:noFill/>
        </p:spPr>
        <p:txBody>
          <a:bodyPr wrap="square" rtlCol="0">
            <a:spAutoFit/>
          </a:bodyPr>
          <a:lstStyle/>
          <a:p>
            <a:r>
              <a:rPr lang="en-US" sz="3200" dirty="0">
                <a:latin typeface="Comic Sans MS" panose="030F0702030302020204" pitchFamily="66" charset="0"/>
                <a:cs typeface="Times New Roman" panose="02020603050405020304" pitchFamily="18" charset="0"/>
              </a:rPr>
              <a:t>CONCLUSION AND FUTURE SCOPE</a:t>
            </a:r>
            <a:endParaRPr lang="en-IN" sz="3200" dirty="0">
              <a:latin typeface="Comic Sans MS" panose="030F0702030302020204" pitchFamily="66" charset="0"/>
              <a:cs typeface="Times New Roman" panose="02020603050405020304" pitchFamily="18" charset="0"/>
            </a:endParaRPr>
          </a:p>
        </p:txBody>
      </p:sp>
      <p:pic>
        <p:nvPicPr>
          <p:cNvPr id="5" name="Picture 4">
            <a:extLst>
              <a:ext uri="{FF2B5EF4-FFF2-40B4-BE49-F238E27FC236}">
                <a16:creationId xmlns:a16="http://schemas.microsoft.com/office/drawing/2014/main" id="{6973890A-9632-CF18-0A85-582D8847982E}"/>
              </a:ext>
            </a:extLst>
          </p:cNvPr>
          <p:cNvPicPr>
            <a:picLocks noChangeAspect="1"/>
          </p:cNvPicPr>
          <p:nvPr/>
        </p:nvPicPr>
        <p:blipFill>
          <a:blip r:embed="rId2"/>
          <a:stretch>
            <a:fillRect/>
          </a:stretch>
        </p:blipFill>
        <p:spPr>
          <a:xfrm>
            <a:off x="7484684" y="2774769"/>
            <a:ext cx="3158434" cy="21424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944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7FDD9-2066-2D0D-8FF3-3438F2FAE736}"/>
              </a:ext>
            </a:extLst>
          </p:cNvPr>
          <p:cNvPicPr>
            <a:picLocks noChangeAspect="1"/>
          </p:cNvPicPr>
          <p:nvPr/>
        </p:nvPicPr>
        <p:blipFill>
          <a:blip r:embed="rId2"/>
          <a:stretch>
            <a:fillRect/>
          </a:stretch>
        </p:blipFill>
        <p:spPr>
          <a:xfrm>
            <a:off x="3791512" y="1121464"/>
            <a:ext cx="4608975" cy="4615072"/>
          </a:xfrm>
          <a:prstGeom prst="rect">
            <a:avLst/>
          </a:prstGeom>
        </p:spPr>
      </p:pic>
    </p:spTree>
    <p:extLst>
      <p:ext uri="{BB962C8B-B14F-4D97-AF65-F5344CB8AC3E}">
        <p14:creationId xmlns:p14="http://schemas.microsoft.com/office/powerpoint/2010/main" val="30622147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50</TotalTime>
  <Words>220</Words>
  <Application>Microsoft Office PowerPoint</Application>
  <PresentationFormat>Widescreen</PresentationFormat>
  <Paragraphs>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Comic Sans MS</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Rahul R</dc:creator>
  <cp:lastModifiedBy>Ajay Rahul R</cp:lastModifiedBy>
  <cp:revision>2</cp:revision>
  <dcterms:created xsi:type="dcterms:W3CDTF">2023-10-11T14:17:27Z</dcterms:created>
  <dcterms:modified xsi:type="dcterms:W3CDTF">2024-05-01T05:16:50Z</dcterms:modified>
</cp:coreProperties>
</file>